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9" r:id="rId3"/>
    <p:sldId id="258" r:id="rId4"/>
    <p:sldId id="257" r:id="rId5"/>
    <p:sldId id="262" r:id="rId6"/>
    <p:sldId id="261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8A5B0-4EE5-4269-8FBD-2AB20723B2F6}" type="datetimeFigureOut">
              <a:rPr lang="en-SG" smtClean="0"/>
              <a:t>25/8/2020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D9EBF-5E92-4050-B12E-9A97576CD98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4190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D9EBF-5E92-4050-B12E-9A97576CD981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3191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FB9D-851F-4302-9ED6-3A8A0B7454A6}" type="datetime1">
              <a:rPr lang="en-GB" smtClean="0"/>
              <a:t>25/08/2020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227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9A6E-7389-4B9A-AEC6-EC30D5D86093}" type="datetime1">
              <a:rPr lang="en-GB" smtClean="0"/>
              <a:t>25/08/2020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089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2082-038D-4BAD-B5B2-8DE2FA8DD49C}" type="datetime1">
              <a:rPr lang="en-GB" smtClean="0"/>
              <a:t>25/08/2020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11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02A9-A53F-4CC1-BCF6-2985CA847E7D}" type="datetime1">
              <a:rPr lang="en-GB" smtClean="0"/>
              <a:t>25/08/2020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835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164D-A8D7-4E0C-A3F6-4EBE7F15165F}" type="datetime1">
              <a:rPr lang="en-GB" smtClean="0"/>
              <a:t>25/08/2020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63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5652-91F4-4139-BD33-B6C8A70C6951}" type="datetime1">
              <a:rPr lang="en-GB" smtClean="0"/>
              <a:t>25/08/2020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017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DBD24-27EC-4D04-A787-697EA6AF0F81}" type="datetime1">
              <a:rPr lang="en-GB" smtClean="0"/>
              <a:t>25/08/2020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77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00A0-3026-414C-A2C5-DBF2C61938C4}" type="datetime1">
              <a:rPr lang="en-GB" smtClean="0"/>
              <a:t>25/08/2020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715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1B881-968C-47AB-BEF0-AC46DCD7047D}" type="datetime1">
              <a:rPr lang="en-GB" smtClean="0"/>
              <a:t>25/08/2020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924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3541E-C311-4BA2-8109-A29063BE1297}" type="datetime1">
              <a:rPr lang="en-GB" smtClean="0"/>
              <a:t>25/08/2020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036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E4FB0-8B70-4A48-8124-15F5C7DEBEE3}" type="datetime1">
              <a:rPr lang="en-GB" smtClean="0"/>
              <a:t>25/08/2020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1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DB1C3-C611-42E0-864F-5954E58C5D5D}" type="datetime1">
              <a:rPr lang="en-GB" smtClean="0"/>
              <a:t>25/08/2020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29E94-625B-4740-AAD6-5AAB85F88A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math.stackexchange.com/questions/1343306/linear-algebra-what-is-the-difference-between-homogenous-and-particular-solutio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www.quora.com/Whats-the-difference-between-affine-and-linear-function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Ut1BeoqE4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npx804bqn8bdr9e/Tut1_Support_3CasesOfLinearEq.pdf?dl=0" TargetMode="External"/><Relationship Id="rId2" Type="http://schemas.openxmlformats.org/officeDocument/2006/relationships/hyperlink" Target="https://www.youtube.com/playlist?list=PLki3aFwg-9eySloSK13yOXJZS2A4l3i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fNk_zzaMoS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erx7O6HfFA" TargetMode="External"/><Relationship Id="rId2" Type="http://schemas.openxmlformats.org/officeDocument/2006/relationships/hyperlink" Target="https://www.youtube.com/watch?v=JlJWyWJARR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uNKDw46_Ev4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youtube.com/watch?v=AqXOYgpbMBM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www.youtube.com/watch?v=eeMJg4uI7o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www.youtube.com/watch?v=pjMwZPo8UvQ" TargetMode="External"/><Relationship Id="rId4" Type="http://schemas.openxmlformats.org/officeDocument/2006/relationships/hyperlink" Target="https://www.youtube.com/watch?v=vmXmvSsi4ks" TargetMode="Externa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xtbooks.math.gatech.edu/ila/linear-independenc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eb.mit.edu/jorloff/www/18.03-esg/notes/topic1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stackexchange.com/questions/1376284/do-row-operations-change-the-column-space-of-a-matri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Maths/Linear Algebra/</a:t>
            </a:r>
            <a:br>
              <a:rPr lang="en-GB" dirty="0"/>
            </a:br>
            <a:r>
              <a:rPr lang="en-GB" dirty="0"/>
              <a:t>Tut1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Chng Eng Siong</a:t>
            </a:r>
          </a:p>
          <a:p>
            <a:endParaRPr lang="en-GB" dirty="0"/>
          </a:p>
          <a:p>
            <a:r>
              <a:rPr lang="en-GB"/>
              <a:t>25 Aug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C878F-20D0-4705-AF46-65081FDE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07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91DDC8-177F-49A5-9FE7-B31EA8895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33" y="852253"/>
            <a:ext cx="11142921" cy="479791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310B30-FC01-4B06-ACBB-5E394514E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190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390DBC-91A7-43F0-A441-805AA18B2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062" y="88893"/>
            <a:ext cx="4059146" cy="1322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1C112-DA0C-4446-929A-C7301C856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9" y="1776607"/>
            <a:ext cx="5513581" cy="1715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7168F-99A3-4338-AED8-18C4883BC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700" y="3665107"/>
            <a:ext cx="5939807" cy="28531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6135A3-D377-49A7-B1C1-89F6E5B46502}"/>
              </a:ext>
            </a:extLst>
          </p:cNvPr>
          <p:cNvSpPr txBox="1"/>
          <p:nvPr/>
        </p:nvSpPr>
        <p:spPr>
          <a:xfrm>
            <a:off x="641532" y="300486"/>
            <a:ext cx="213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Tut1: Q7 explanation</a:t>
            </a:r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41A92C-58E6-4551-A7AA-3B5BA2E25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9" y="3989333"/>
            <a:ext cx="5363767" cy="9655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4A50E-45D9-4927-8329-D3350D23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662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EDBE70-A85D-4702-A1AA-B98AA5559572}"/>
              </a:ext>
            </a:extLst>
          </p:cNvPr>
          <p:cNvSpPr txBox="1"/>
          <p:nvPr/>
        </p:nvSpPr>
        <p:spPr>
          <a:xfrm>
            <a:off x="641532" y="300486"/>
            <a:ext cx="213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Tut1: Q7 explanation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542682-9F2A-4C48-A444-4262A0140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41" y="1254212"/>
            <a:ext cx="9017236" cy="35942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4AD90F-4A00-462A-A519-3DF3A05B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434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9258CC-AA78-4C7D-88CD-EE6DAB140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590" y="866633"/>
            <a:ext cx="6986410" cy="5720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6F6D3A-1918-4172-AFBF-814A8FD34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08" y="0"/>
            <a:ext cx="5553099" cy="685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751D2E-5E4C-4EF9-9A47-04380E878A6C}"/>
              </a:ext>
            </a:extLst>
          </p:cNvPr>
          <p:cNvSpPr txBox="1"/>
          <p:nvPr/>
        </p:nvSpPr>
        <p:spPr>
          <a:xfrm>
            <a:off x="320722" y="1385248"/>
            <a:ext cx="4993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hlinkClick r:id="rId4"/>
              </a:rPr>
              <a:t>https://www.quora.com/Whats-the-difference-between-affine-and-linear-functions</a:t>
            </a:r>
            <a:endParaRPr lang="en-SG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3FD332-9DCE-4E83-9D8C-50B25BDB1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05" y="3636065"/>
            <a:ext cx="4429428" cy="1897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14E377-E688-4404-A527-7625D19C6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79" y="3296370"/>
            <a:ext cx="3390889" cy="2598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1DCC10-4A5D-4A21-942C-82FC9F5D54EA}"/>
              </a:ext>
            </a:extLst>
          </p:cNvPr>
          <p:cNvSpPr txBox="1"/>
          <p:nvPr/>
        </p:nvSpPr>
        <p:spPr>
          <a:xfrm>
            <a:off x="146539" y="5798458"/>
            <a:ext cx="46540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>
                <a:hlinkClick r:id="rId7"/>
              </a:rPr>
              <a:t>https://math.stackexchange.com/questions/1343306/linear-algebra-what-is-the-difference-between-homogenous-and-particular-solutio</a:t>
            </a:r>
            <a:endParaRPr lang="en-SG" sz="105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3C5298-BAD0-408F-8980-95753200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948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4452-8C73-4DD6-80CB-05E14D56B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Q7) Complete solution with free variable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85ED9-C22C-4AD3-A42B-E1CEA657D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Ref: </a:t>
            </a:r>
            <a:r>
              <a:rPr lang="en-SG" dirty="0">
                <a:hlinkClick r:id="rId3"/>
              </a:rPr>
              <a:t>https://www.youtube.com/watch?v=nUt1BeoqE4g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CAD4D-66F6-43CD-8208-04BC34F1B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72" y="2844956"/>
            <a:ext cx="3395212" cy="2581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467DD-ADB4-4004-A809-F23873596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146" y="2743353"/>
            <a:ext cx="4823346" cy="25158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27ED6-0EB7-4932-8658-BDD96BB3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83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7818-4E9F-4FDB-BBD6-2B65AE46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</a:t>
            </a:r>
            <a:r>
              <a:rPr lang="en-US" dirty="0" smtClean="0"/>
              <a:t>1 Help </a:t>
            </a:r>
            <a:r>
              <a:rPr lang="en-US" dirty="0"/>
              <a:t>links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8C1BA-0B6B-4033-A178-E980E3F43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Youtube</a:t>
            </a:r>
            <a:r>
              <a:rPr lang="en-US" dirty="0"/>
              <a:t> link: </a:t>
            </a:r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https://www.youtube.com/playlist?list=PLki3aFwg-9eySloSK13yOXJZS2A4l3ieR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PDF</a:t>
            </a:r>
          </a:p>
          <a:p>
            <a:pPr marL="457200" lvl="1" indent="0">
              <a:buNone/>
            </a:pPr>
            <a:r>
              <a:rPr lang="en-US" sz="1400" dirty="0"/>
              <a:t>Q1-6:    </a:t>
            </a:r>
            <a:r>
              <a:rPr lang="en-US" sz="1400" dirty="0">
                <a:solidFill>
                  <a:srgbClr val="00B0F0"/>
                </a:solidFill>
              </a:rPr>
              <a:t>https://www.dropbox.com/s/5uu7y0jfmuy9ya9/Tut1_Q1_6_ces.pdf?dl=0</a:t>
            </a:r>
          </a:p>
          <a:p>
            <a:pPr marL="457200" lvl="1" indent="0">
              <a:buNone/>
            </a:pPr>
            <a:r>
              <a:rPr lang="en-US" sz="1400" dirty="0"/>
              <a:t>Q7-11:  </a:t>
            </a:r>
            <a:r>
              <a:rPr lang="en-US" sz="1400" dirty="0">
                <a:solidFill>
                  <a:srgbClr val="00B0F0"/>
                </a:solidFill>
              </a:rPr>
              <a:t>https://www.dropbox.com/s/5643rayuklilafg/Tut1_Q7_11_ces.pdf?dl=0</a:t>
            </a:r>
          </a:p>
          <a:p>
            <a:pPr marL="457200" lvl="1" indent="0">
              <a:buNone/>
            </a:pPr>
            <a:r>
              <a:rPr lang="en-US" sz="1400" dirty="0"/>
              <a:t>Example of 1Eqn2Unknown, 2Eqn2Unknown, 3Eqn,2Unknown:</a:t>
            </a:r>
            <a:br>
              <a:rPr lang="en-US" sz="1400" dirty="0"/>
            </a:br>
            <a:r>
              <a:rPr lang="en-US" sz="14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https://www.dropbox.com/s/npx804bqn8bdr9e/Tut1_Support_3CasesOfLinearEq.pdf?dl=0</a:t>
            </a:r>
            <a:endParaRPr lang="en-US" sz="14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12E75-2536-4FDA-A83A-A6A631956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228" y="1235122"/>
            <a:ext cx="2973008" cy="23515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12EF8-9BE6-4E49-9E77-B14BC0DBE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82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18" y="18255"/>
            <a:ext cx="10515600" cy="1325563"/>
          </a:xfrm>
        </p:spPr>
        <p:txBody>
          <a:bodyPr/>
          <a:lstStyle/>
          <a:p>
            <a:r>
              <a:rPr lang="en-GB" dirty="0"/>
              <a:t>Good 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Introduction to vectors and Linear Algebra: 3Blue1Brown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https://www.youtube.com/watch?v=fNk_zzaMoSs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420" y="3245073"/>
            <a:ext cx="5247052" cy="33528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716D25-45ED-4978-AAD4-AE38B0951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453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 do Gaussian Elimination:</a:t>
            </a:r>
          </a:p>
          <a:p>
            <a:pPr lvl="1"/>
            <a:r>
              <a:rPr lang="en-GB" dirty="0"/>
              <a:t>Ref: </a:t>
            </a:r>
            <a:r>
              <a:rPr lang="en-GB" dirty="0">
                <a:hlinkClick r:id="rId2"/>
              </a:rPr>
              <a:t>https://www.youtube.com/watch?v=JlJWyWJARRU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https://www.youtube.com/watch?v=lerx7O6HfFA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78762"/>
            <a:ext cx="4234654" cy="21173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BBAD2-DA32-48BC-AD69-89F1D9EA0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092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4F86-4DA9-4817-BCAC-C7E2773D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86" y="0"/>
            <a:ext cx="10515600" cy="1325563"/>
          </a:xfrm>
        </p:spPr>
        <p:txBody>
          <a:bodyPr/>
          <a:lstStyle/>
          <a:p>
            <a:r>
              <a:rPr lang="en-US" dirty="0"/>
              <a:t>Q2) System of Linear </a:t>
            </a:r>
            <a:r>
              <a:rPr lang="en-US" dirty="0" err="1"/>
              <a:t>eqns</a:t>
            </a:r>
            <a:r>
              <a:rPr lang="en-US" dirty="0"/>
              <a:t> and its Solution: geometry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CDE511-67BD-4B9A-BD51-5A028F5B9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216" y="2963296"/>
            <a:ext cx="5504925" cy="36818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133B6C-D4E1-4DE6-89D2-6FB1C7CFE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7" y="1386929"/>
            <a:ext cx="4925021" cy="1515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B3090D-5C37-491F-AA7F-B2CBACF14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763" y="1931023"/>
            <a:ext cx="4925021" cy="3298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33572D-3EEE-4BFB-83AA-F751F3D621EF}"/>
              </a:ext>
            </a:extLst>
          </p:cNvPr>
          <p:cNvSpPr txBox="1"/>
          <p:nvPr/>
        </p:nvSpPr>
        <p:spPr>
          <a:xfrm>
            <a:off x="6294861" y="5640657"/>
            <a:ext cx="5193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hlinkClick r:id="rId5"/>
              </a:rPr>
              <a:t>Ref:</a:t>
            </a:r>
            <a:r>
              <a:rPr lang="en-US" sz="1200" b="0" i="0" dirty="0">
                <a:effectLst/>
                <a:latin typeface="Roboto"/>
              </a:rPr>
              <a:t>Geometry of Linear Algebra | MIT 18.06SC Linear Algebra, Fall 2011</a:t>
            </a:r>
          </a:p>
          <a:p>
            <a:endParaRPr lang="en-SG" dirty="0">
              <a:hlinkClick r:id="rId5"/>
            </a:endParaRPr>
          </a:p>
          <a:p>
            <a:r>
              <a:rPr lang="en-SG" dirty="0">
                <a:hlinkClick r:id="rId5"/>
              </a:rPr>
              <a:t>https://www.youtube.com/watch?v=uNKDw46_Ev4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6940A0-021E-4556-B974-3CDEC2D7A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6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A270-5034-4236-BB09-258C61E2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4842"/>
            <a:ext cx="10515600" cy="1325563"/>
          </a:xfrm>
        </p:spPr>
        <p:txBody>
          <a:bodyPr/>
          <a:lstStyle/>
          <a:p>
            <a:r>
              <a:rPr lang="en-US" dirty="0"/>
              <a:t>Q6) Span, Basis and Dimension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DF44-1A50-4563-AA92-D2CC76A5D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1475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Ref: </a:t>
            </a:r>
          </a:p>
          <a:p>
            <a:pPr marL="457200" lvl="1" indent="0">
              <a:buNone/>
            </a:pPr>
            <a:r>
              <a:rPr lang="en-US" dirty="0"/>
              <a:t>1) Strang, MIT: </a:t>
            </a:r>
            <a:r>
              <a:rPr lang="en-SG" dirty="0">
                <a:hlinkClick r:id="rId2"/>
              </a:rPr>
              <a:t>https://www.youtube.com/watch?v=eeMJg4uI7o0</a:t>
            </a:r>
            <a:endParaRPr lang="en-SG" dirty="0"/>
          </a:p>
          <a:p>
            <a:pPr marL="457200" lvl="1" indent="0">
              <a:buNone/>
            </a:pPr>
            <a:r>
              <a:rPr lang="en-SG" dirty="0"/>
              <a:t>	tutorial: </a:t>
            </a:r>
            <a:r>
              <a:rPr lang="en-SG" dirty="0">
                <a:hlinkClick r:id="rId3"/>
              </a:rPr>
              <a:t>https://www.youtube.com/watch?v=AqXOYgpbMBM</a:t>
            </a:r>
            <a:endParaRPr lang="en-SG" dirty="0"/>
          </a:p>
          <a:p>
            <a:pPr marL="457200" lvl="1" indent="0">
              <a:buNone/>
            </a:pPr>
            <a:endParaRPr lang="en-SG" dirty="0"/>
          </a:p>
          <a:p>
            <a:pPr marL="457200" lvl="1" indent="0">
              <a:buNone/>
            </a:pPr>
            <a:endParaRPr lang="en-SG" dirty="0"/>
          </a:p>
          <a:p>
            <a:pPr marL="457200" lvl="1" indent="0">
              <a:buNone/>
            </a:pPr>
            <a:endParaRPr lang="en-SG" dirty="0"/>
          </a:p>
          <a:p>
            <a:pPr marL="457200" lvl="1" indent="0">
              <a:buNone/>
            </a:pPr>
            <a:endParaRPr lang="en-SG" dirty="0"/>
          </a:p>
          <a:p>
            <a:pPr marL="457200" lvl="1" indent="0">
              <a:buNone/>
            </a:pPr>
            <a:endParaRPr lang="en-SG" dirty="0"/>
          </a:p>
          <a:p>
            <a:pPr marL="457200" lvl="1" indent="0">
              <a:buNone/>
            </a:pPr>
            <a:r>
              <a:rPr lang="en-SG" dirty="0"/>
              <a:t>2) </a:t>
            </a:r>
            <a:r>
              <a:rPr lang="en-SG" dirty="0" err="1"/>
              <a:t>Peyam</a:t>
            </a:r>
            <a:r>
              <a:rPr lang="en-SG" dirty="0"/>
              <a:t>:  Span: </a:t>
            </a:r>
            <a:r>
              <a:rPr lang="en-SG" dirty="0">
                <a:hlinkClick r:id="rId4"/>
              </a:rPr>
              <a:t>https://www.youtube.com/watch?v=vmXmvSsi4ks</a:t>
            </a:r>
            <a:endParaRPr lang="en-SG" dirty="0"/>
          </a:p>
          <a:p>
            <a:pPr marL="457200" lvl="1" indent="0">
              <a:buNone/>
            </a:pPr>
            <a:r>
              <a:rPr lang="en-SG" dirty="0"/>
              <a:t>Basis and Dimension </a:t>
            </a:r>
            <a:r>
              <a:rPr lang="en-SG" dirty="0">
                <a:hlinkClick r:id="rId5"/>
              </a:rPr>
              <a:t>https://www.youtube.com/watch?v=pjMwZPo8UvQ</a:t>
            </a:r>
            <a:endParaRPr lang="en-SG" dirty="0"/>
          </a:p>
          <a:p>
            <a:pPr marL="457200" lvl="1" indent="0">
              <a:buNone/>
            </a:pPr>
            <a:endParaRPr lang="en-SG" dirty="0"/>
          </a:p>
          <a:p>
            <a:pPr marL="457200" lvl="1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DA3D4-A4A6-4946-8C9E-05B5A8F33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554" y="2103437"/>
            <a:ext cx="4255898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0AF267-3DA5-4DF4-BF9D-C22C8175E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87" y="5172620"/>
            <a:ext cx="3385328" cy="1577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59FCD7-C992-4BD5-929F-3CBC38E773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1762" y="2177038"/>
            <a:ext cx="3185968" cy="1273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1B78A9-2300-47D0-877E-C94C905528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4285" y="5128385"/>
            <a:ext cx="3385328" cy="16658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4B9E9-D793-4D11-B1A0-ED55467CF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580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A270-5034-4236-BB09-258C61E2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Q6) Span and Linear Independence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DF44-1A50-4563-AA92-D2CC76A5D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069" y="1559494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Question: How is pivot related to independent column of matrix?</a:t>
            </a:r>
          </a:p>
          <a:p>
            <a:pPr marL="457200" lvl="1" indent="0">
              <a:buNone/>
            </a:pPr>
            <a:r>
              <a:rPr lang="en-US" dirty="0"/>
              <a:t>Ref:  </a:t>
            </a:r>
            <a:r>
              <a:rPr lang="en-SG" dirty="0">
                <a:hlinkClick r:id="rId2"/>
              </a:rPr>
              <a:t>https://textbooks.math.gatech.edu/ila/linear-independence.html</a:t>
            </a:r>
            <a:endParaRPr lang="en-SG" dirty="0"/>
          </a:p>
          <a:p>
            <a:pPr marL="457200" lvl="1" indent="0">
              <a:buNone/>
            </a:pPr>
            <a:endParaRPr lang="en-SG" dirty="0"/>
          </a:p>
          <a:p>
            <a:pPr marL="457200" lvl="1" indent="0">
              <a:buNone/>
            </a:pPr>
            <a:endParaRPr lang="en-SG" dirty="0"/>
          </a:p>
          <a:p>
            <a:pPr marL="457200" lvl="1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51919-ABD5-4433-9182-6ACFF9019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869" y="2755490"/>
            <a:ext cx="5058322" cy="3921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4263D4-8305-45A3-A498-FD58F0EFC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69" y="3043969"/>
            <a:ext cx="3767721" cy="33445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51280-93CE-467E-9D47-642DC180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71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3584B-2C9B-42C8-813D-ABBF23DDF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Q6) Why pivot reveals </a:t>
            </a:r>
            <a:r>
              <a:rPr lang="en-US" dirty="0" err="1"/>
              <a:t>indepedence</a:t>
            </a:r>
            <a:r>
              <a:rPr lang="en-US" dirty="0"/>
              <a:t> (col)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17525-6518-4507-AF55-0F6F16E4A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Ref:</a:t>
            </a:r>
            <a:r>
              <a:rPr lang="en-SG" dirty="0">
                <a:hlinkClick r:id="rId2"/>
              </a:rPr>
              <a:t>http://web.mit.edu/jorloff/www/18.03-esg/notes/topic14.pdf</a:t>
            </a:r>
            <a:endParaRPr lang="en-SG" dirty="0"/>
          </a:p>
          <a:p>
            <a:pPr marL="0" indent="0">
              <a:buNone/>
            </a:pPr>
            <a:r>
              <a:rPr lang="en-SG" dirty="0" err="1"/>
              <a:t>Pg</a:t>
            </a:r>
            <a:r>
              <a:rPr lang="en-SG" dirty="0"/>
              <a:t> 4+5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778DB-6872-4C36-8FA0-E0E28190A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34" y="3307507"/>
            <a:ext cx="5753577" cy="28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167BD8-7DF4-4552-99AF-C53AA40A1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040" y="2536088"/>
            <a:ext cx="5114026" cy="29304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92F55-5E8E-4906-9744-40FC511B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578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22CE7-26AA-46CB-922D-CDB728BF1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71" y="2393308"/>
            <a:ext cx="8885690" cy="3886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41319-961D-4D85-B1C9-95303050EF38}"/>
              </a:ext>
            </a:extLst>
          </p:cNvPr>
          <p:cNvSpPr txBox="1"/>
          <p:nvPr/>
        </p:nvSpPr>
        <p:spPr>
          <a:xfrm>
            <a:off x="538967" y="578155"/>
            <a:ext cx="7147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 general, </a:t>
            </a:r>
            <a:r>
              <a:rPr lang="en-US" sz="1200" dirty="0">
                <a:highlight>
                  <a:srgbClr val="FFFF00"/>
                </a:highlight>
              </a:rPr>
              <a:t>row operations do change the column space</a:t>
            </a:r>
            <a:r>
              <a:rPr lang="en-US" sz="1200" dirty="0"/>
              <a:t>.</a:t>
            </a:r>
          </a:p>
          <a:p>
            <a:r>
              <a:rPr lang="en-SG" sz="1200" dirty="0">
                <a:hlinkClick r:id="rId3"/>
              </a:rPr>
              <a:t>https://math.stackexchange.com/questions/1376284/do-row-operations-change-the-column-space-of-a-matrix</a:t>
            </a:r>
            <a:endParaRPr lang="en-SG" sz="1200" dirty="0"/>
          </a:p>
          <a:p>
            <a:r>
              <a:rPr lang="en-SG" sz="1200" dirty="0"/>
              <a:t>But the relationship between the columns does not change.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E5E566-E939-4E59-B52C-4222C4DDD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9E94-625B-4740-AAD6-5AAB85F88A8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551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241</Words>
  <Application>Microsoft Office PowerPoint</Application>
  <PresentationFormat>Widescreen</PresentationFormat>
  <Paragraphs>66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Office Theme</vt:lpstr>
      <vt:lpstr>Maths/Linear Algebra/ Tut1</vt:lpstr>
      <vt:lpstr>Tutorial 1 Help links</vt:lpstr>
      <vt:lpstr>Good Reference</vt:lpstr>
      <vt:lpstr>Q1</vt:lpstr>
      <vt:lpstr>Q2) System of Linear eqns and its Solution: geometry</vt:lpstr>
      <vt:lpstr>Q6) Span, Basis and Dimension</vt:lpstr>
      <vt:lpstr>Q6) Span and Linear Independence</vt:lpstr>
      <vt:lpstr>Q6) Why pivot reveals indepedence (col)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Q7) Complete solution with free variable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Tut1</dc:title>
  <dc:creator>Chng Eng Siong (Assoc Prof)</dc:creator>
  <cp:lastModifiedBy>Chng Eng Siong (Assoc Prof)</cp:lastModifiedBy>
  <cp:revision>43</cp:revision>
  <dcterms:created xsi:type="dcterms:W3CDTF">2020-08-18T14:25:23Z</dcterms:created>
  <dcterms:modified xsi:type="dcterms:W3CDTF">2020-08-25T13:13:37Z</dcterms:modified>
</cp:coreProperties>
</file>